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89" r:id="rId3"/>
    <p:sldId id="301" r:id="rId4"/>
    <p:sldId id="311" r:id="rId5"/>
    <p:sldId id="293" r:id="rId6"/>
    <p:sldId id="315" r:id="rId7"/>
    <p:sldId id="316" r:id="rId8"/>
    <p:sldId id="317" r:id="rId9"/>
    <p:sldId id="284" r:id="rId10"/>
    <p:sldId id="308" r:id="rId11"/>
    <p:sldId id="309" r:id="rId12"/>
    <p:sldId id="318" r:id="rId13"/>
    <p:sldId id="314" r:id="rId14"/>
    <p:sldId id="263" r:id="rId15"/>
    <p:sldId id="323" r:id="rId16"/>
    <p:sldId id="319" r:id="rId17"/>
    <p:sldId id="320" r:id="rId18"/>
    <p:sldId id="272" r:id="rId19"/>
    <p:sldId id="273" r:id="rId20"/>
    <p:sldId id="274" r:id="rId21"/>
    <p:sldId id="321" r:id="rId22"/>
    <p:sldId id="270" r:id="rId23"/>
    <p:sldId id="271" r:id="rId24"/>
    <p:sldId id="313" r:id="rId2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D429F7-9FAE-4B07-8F3F-7B8B3D3B17F0}" type="datetimeFigureOut">
              <a:rPr lang="en-US"/>
              <a:pPr/>
              <a:t>8/14/2012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3CDBFC-3ED4-4B70-9C4D-8ABFF19B9A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274638"/>
            <a:ext cx="1809750" cy="6278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276850" cy="6278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433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5143500" y="1600200"/>
            <a:ext cx="35433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 userDrawn="1"/>
        </p:nvPicPr>
        <p:blipFill>
          <a:blip r:embed="rId14"/>
          <a:srcRect l="1575" t="5882" r="3937" b="58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305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9" name="Picture 2" descr="DE_POS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6019800" y="6019800"/>
            <a:ext cx="27432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sharetabs.com/?edim508spring20101p2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bin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\\localhost\Users\lhopkins\Desktop\TX\MB_TX_Teachers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2130425"/>
            <a:ext cx="365760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4800" dirty="0" smtClean="0"/>
              <a:t>Library</a:t>
            </a:r>
            <a:r>
              <a:rPr lang="en-US" sz="4800" dirty="0"/>
              <a:t>, Literacy, and Literature Resources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>
                <a:solidFill>
                  <a:srgbClr val="7F7F7F"/>
                </a:solidFill>
              </a:rPr>
              <a:t>from </a:t>
            </a:r>
            <a:r>
              <a:rPr lang="en-US" sz="3600" dirty="0">
                <a:solidFill>
                  <a:srgbClr val="7F7F7F"/>
                </a:solidFill>
              </a:rPr>
              <a:t>Discovery Education </a:t>
            </a:r>
            <a:r>
              <a:rPr lang="en-US" sz="3600" dirty="0" smtClean="0">
                <a:solidFill>
                  <a:srgbClr val="7F7F7F"/>
                </a:solidFill>
              </a:rPr>
              <a:t>STREAMING</a:t>
            </a:r>
            <a:endParaRPr lang="en-US" sz="3600" i="1" dirty="0" smtClean="0">
              <a:solidFill>
                <a:srgbClr val="7F7F7F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08300" y="12700"/>
            <a:ext cx="120523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0"/>
            <a:ext cx="7696200" cy="68580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9600" dirty="0" smtClean="0"/>
              <a:t>800</a:t>
            </a:r>
          </a:p>
          <a:p>
            <a:pPr marL="0" indent="0">
              <a:buFontTx/>
              <a:buNone/>
              <a:defRPr/>
            </a:pPr>
            <a:r>
              <a:rPr lang="en-US" sz="9600" dirty="0" smtClean="0"/>
              <a:t>323</a:t>
            </a:r>
          </a:p>
          <a:p>
            <a:pPr marL="0" indent="0">
              <a:buFontTx/>
              <a:buNone/>
              <a:defRPr/>
            </a:pPr>
            <a:r>
              <a:rPr lang="en-US" sz="9600" dirty="0" smtClean="0"/>
              <a:t>9084 </a:t>
            </a:r>
          </a:p>
          <a:p>
            <a:pPr marL="0" indent="0">
              <a:buFontTx/>
              <a:buNone/>
              <a:defRPr/>
            </a:pPr>
            <a:r>
              <a:rPr lang="en-US" sz="9600" dirty="0" smtClean="0"/>
              <a:t>(press 1)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Literacy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516" b="2516"/>
          <a:stretch>
            <a:fillRect/>
          </a:stretch>
        </p:blipFill>
        <p:spPr>
          <a:xfrm>
            <a:off x="762000" y="1371600"/>
            <a:ext cx="7412038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Motivating Readers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 smtClean="0"/>
              <a:t>Use a song!</a:t>
            </a:r>
            <a:endParaRPr lang="en-US" dirty="0"/>
          </a:p>
        </p:txBody>
      </p:sp>
      <p:pic>
        <p:nvPicPr>
          <p:cNvPr id="4" name="Music_Makes_It_Memorable___Time_to_Read_.mp3">
            <a:hlinkClick r:id="" action="ppaction://media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5600" y="3022600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cs typeface="+mj-cs"/>
              </a:rPr>
              <a:t>Songs that Help </a:t>
            </a:r>
            <a:br>
              <a:rPr lang="en-US" sz="4000" dirty="0" smtClean="0">
                <a:cs typeface="+mj-cs"/>
              </a:rPr>
            </a:br>
            <a:r>
              <a:rPr lang="en-US" sz="4000" dirty="0" smtClean="0">
                <a:cs typeface="+mj-cs"/>
              </a:rPr>
              <a:t>English Language Learners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b="1" smtClean="0"/>
              <a:t>Learning Our Long Vowels</a:t>
            </a:r>
            <a:r>
              <a:rPr lang="en-US" sz="1800" smtClean="0"/>
              <a:t> (02:56) Long vowels say their names.© 2005 Twin Sisters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Learning Our Short Vowels</a:t>
            </a:r>
            <a:r>
              <a:rPr lang="en-US" sz="1800" smtClean="0"/>
              <a:t> (01:47)</a:t>
            </a:r>
            <a:br>
              <a:rPr lang="en-US" sz="1800" smtClean="0"/>
            </a:br>
            <a:r>
              <a:rPr lang="en-US" sz="1800" smtClean="0"/>
              <a:t>Learn about short vowel sounds. © 2005 Twin Sisters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Letters </a:t>
            </a:r>
            <a:r>
              <a:rPr lang="ja-JP" altLang="en-US" sz="1800" b="1" smtClean="0">
                <a:latin typeface="Arial" pitchFamily="34" charset="0"/>
              </a:rPr>
              <a:t>“</a:t>
            </a:r>
            <a:r>
              <a:rPr lang="en-US" altLang="ja-JP" sz="1800" b="1" smtClean="0"/>
              <a:t>c</a:t>
            </a:r>
            <a:r>
              <a:rPr lang="ja-JP" altLang="en-US" sz="1800" b="1" smtClean="0">
                <a:latin typeface="Arial" pitchFamily="34" charset="0"/>
              </a:rPr>
              <a:t>”</a:t>
            </a:r>
            <a:r>
              <a:rPr lang="en-US" altLang="ja-JP" sz="1800" b="1" smtClean="0"/>
              <a:t> and </a:t>
            </a:r>
            <a:r>
              <a:rPr lang="ja-JP" altLang="en-US" sz="1800" b="1" smtClean="0">
                <a:latin typeface="Arial" pitchFamily="34" charset="0"/>
              </a:rPr>
              <a:t>“</a:t>
            </a:r>
            <a:r>
              <a:rPr lang="en-US" altLang="ja-JP" sz="1800" b="1" smtClean="0"/>
              <a:t>g</a:t>
            </a:r>
            <a:r>
              <a:rPr lang="ja-JP" altLang="en-US" sz="1800" b="1" smtClean="0">
                <a:latin typeface="Arial" pitchFamily="34" charset="0"/>
              </a:rPr>
              <a:t>”</a:t>
            </a:r>
            <a:r>
              <a:rPr lang="en-US" altLang="ja-JP" sz="1800" b="1" smtClean="0"/>
              <a:t> Have Two Sounds</a:t>
            </a:r>
            <a:r>
              <a:rPr lang="en-US" altLang="ja-JP" sz="1800" smtClean="0"/>
              <a:t> (04:48)</a:t>
            </a:r>
            <a:br>
              <a:rPr lang="en-US" altLang="ja-JP" sz="1800" smtClean="0"/>
            </a:br>
            <a:r>
              <a:rPr lang="en-US" altLang="ja-JP" sz="1800" smtClean="0"/>
              <a:t>In words the consonants C and G are sometimes hard and sometimes soft.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Q and U Are Friends</a:t>
            </a:r>
            <a:r>
              <a:rPr lang="en-US" sz="1800" smtClean="0"/>
              <a:t> (01:13) </a:t>
            </a:r>
            <a:br>
              <a:rPr lang="en-US" sz="1800" smtClean="0"/>
            </a:br>
            <a:r>
              <a:rPr lang="en-US" sz="1800" smtClean="0"/>
              <a:t>A song about words that start with QU © 2005 Twin Sisters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Rhyming Word Rule </a:t>
            </a:r>
            <a:r>
              <a:rPr lang="en-US" sz="1800" smtClean="0"/>
              <a:t>(02:30)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Rhyming words stay the same at the end. You only change the beginning. © 2005 Twin Sisters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Silly Sally</a:t>
            </a:r>
            <a:r>
              <a:rPr lang="ja-JP" altLang="en-US" sz="1800" b="1" smtClean="0">
                <a:latin typeface="Arial" pitchFamily="34" charset="0"/>
              </a:rPr>
              <a:t>’</a:t>
            </a:r>
            <a:r>
              <a:rPr lang="en-US" altLang="ja-JP" sz="1800" b="1" smtClean="0"/>
              <a:t>s Sister</a:t>
            </a:r>
            <a:r>
              <a:rPr lang="en-US" altLang="ja-JP" sz="1800" smtClean="0"/>
              <a:t> (00:29) </a:t>
            </a:r>
            <a:br>
              <a:rPr lang="en-US" altLang="ja-JP" sz="1800" smtClean="0"/>
            </a:br>
            <a:r>
              <a:rPr lang="en-US" altLang="ja-JP" sz="1800" smtClean="0"/>
              <a:t>A tongue twister with the letter S © 2005 Twin Sisters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Singing the Consonant Sounds</a:t>
            </a:r>
            <a:r>
              <a:rPr lang="en-US" sz="1800" smtClean="0"/>
              <a:t> (04:36)</a:t>
            </a:r>
            <a:br>
              <a:rPr lang="en-US" sz="1800" smtClean="0"/>
            </a:br>
            <a:r>
              <a:rPr lang="en-US" sz="1800" smtClean="0"/>
              <a:t>A song about words that start with B,C, D, F, G, H, J, K, L, M, N, O, P, Q, R, S, T, V, W, X, Y, and Z © 2005 Twin Sisters   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The Alphabet Swing</a:t>
            </a:r>
            <a:r>
              <a:rPr lang="en-US" sz="1800" smtClean="0"/>
              <a:t> (01:21)</a:t>
            </a:r>
            <a:br>
              <a:rPr lang="en-US" sz="1800" smtClean="0"/>
            </a:br>
            <a:r>
              <a:rPr lang="en-US" sz="1800" smtClean="0"/>
              <a:t>Sing the letters of the alphabet.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Sound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Transition signal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Timer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Predictions and calming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Set the scene</a:t>
            </a:r>
            <a:endParaRPr lang="en-US" dirty="0"/>
          </a:p>
        </p:txBody>
      </p:sp>
      <p:pic>
        <p:nvPicPr>
          <p:cNvPr id="4" name="Bird__Rooster___Farm_Rooster__Single_Call.mp3">
            <a:hlinkClick r:id="" action="ppaction://media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447800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Weather__Rain__Thunder___Heavy_Rain_With_Thunder_Rumble_And_Wind_Thunderstorm.mp3">
            <a:hlinkClick r:id="" action="ppaction://media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5029200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Water__Ocean___Waves_Coming_In_Heavy_Surf_Seashore_Ambience.mp3">
            <a:hlinkClick r:id="" action="ppaction://media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810000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7180" r="17180"/>
          <a:stretch>
            <a:fillRect/>
          </a:stretch>
        </p:blipFill>
        <p:spPr>
          <a:xfrm>
            <a:off x="381000" y="914400"/>
            <a:ext cx="8050213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Who loves Weston Woods?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 smtClean="0"/>
              <a:t>Okay, how about:</a:t>
            </a:r>
          </a:p>
          <a:p>
            <a:pPr>
              <a:defRPr/>
            </a:pPr>
            <a:r>
              <a:rPr lang="en-US" dirty="0" smtClean="0"/>
              <a:t>Scholastic</a:t>
            </a:r>
          </a:p>
          <a:p>
            <a:pPr>
              <a:defRPr/>
            </a:pPr>
            <a:r>
              <a:rPr lang="en-US" dirty="0" smtClean="0"/>
              <a:t>Caldecott winners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0425"/>
            <a:ext cx="7010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Closed Captioning Included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324600" cy="175260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Why should we use </a:t>
            </a:r>
            <a:br>
              <a:rPr lang="en-US" sz="4000" smtClean="0">
                <a:cs typeface="+mj-cs"/>
              </a:rPr>
            </a:br>
            <a:r>
              <a:rPr lang="en-US" sz="4000" smtClean="0">
                <a:cs typeface="+mj-cs"/>
              </a:rPr>
              <a:t>Closed Captioning?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n-cs"/>
              </a:rPr>
              <a:t>To help students who are hearing impaired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To help ELL students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To reach multiple modalities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To help struggling readers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To emphasize a grammar or vocabulary lesson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To use in combination with a writing exercise</a:t>
            </a:r>
          </a:p>
          <a:p>
            <a:pPr eaLnBrk="1" hangingPunct="1">
              <a:defRPr/>
            </a:pPr>
            <a:r>
              <a:rPr lang="en-US" sz="2800" smtClean="0">
                <a:cs typeface="+mn-cs"/>
              </a:rPr>
              <a:t>To reinforce a concept</a:t>
            </a:r>
          </a:p>
          <a:p>
            <a:pPr eaLnBrk="1" hangingPunct="1">
              <a:defRPr/>
            </a:pPr>
            <a:endParaRPr lang="en-US" sz="2800" smtClean="0"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4000" dirty="0" err="1" smtClean="0">
                <a:cs typeface="+mn-cs"/>
              </a:rPr>
              <a:t>Lindsay_Hopkins@Discovery.com</a:t>
            </a:r>
            <a:endParaRPr lang="en-US" sz="4000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cs typeface="+mj-cs"/>
              </a:rPr>
              <a:t>Filter for Closed Captioned titles</a:t>
            </a:r>
          </a:p>
        </p:txBody>
      </p:sp>
      <p:pic>
        <p:nvPicPr>
          <p:cNvPr id="14338" name="Picture 4" descr="closed caption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1665288"/>
            <a:ext cx="7651750" cy="435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1600200" y="4419600"/>
            <a:ext cx="1143000" cy="381000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Great Books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Jungle</a:t>
            </a:r>
          </a:p>
          <a:p>
            <a:pPr>
              <a:defRPr/>
            </a:pPr>
            <a:r>
              <a:rPr lang="en-US" dirty="0" smtClean="0"/>
              <a:t>Wuthering Heights</a:t>
            </a:r>
          </a:p>
          <a:p>
            <a:pPr>
              <a:defRPr/>
            </a:pPr>
            <a:r>
              <a:rPr lang="en-US" dirty="0" smtClean="0"/>
              <a:t>Dracula</a:t>
            </a:r>
          </a:p>
          <a:p>
            <a:pPr>
              <a:defRPr/>
            </a:pPr>
            <a:r>
              <a:rPr lang="en-US" dirty="0" smtClean="0"/>
              <a:t>All Quiet on the Western Front</a:t>
            </a:r>
          </a:p>
          <a:p>
            <a:pPr>
              <a:defRPr/>
            </a:pPr>
            <a:r>
              <a:rPr lang="en-US" dirty="0" smtClean="0"/>
              <a:t>Lord of the Flies</a:t>
            </a:r>
          </a:p>
          <a:p>
            <a:pPr>
              <a:defRPr/>
            </a:pPr>
            <a:r>
              <a:rPr lang="en-US" dirty="0" smtClean="0"/>
              <a:t>Great Gatsby</a:t>
            </a:r>
          </a:p>
          <a:p>
            <a:pPr>
              <a:defRPr/>
            </a:pPr>
            <a:r>
              <a:rPr lang="en-US" dirty="0" smtClean="0"/>
              <a:t>The Adventures of Huckleberry Finn</a:t>
            </a:r>
          </a:p>
          <a:p>
            <a:pPr>
              <a:defRPr/>
            </a:pPr>
            <a:r>
              <a:rPr lang="en-US" dirty="0" smtClean="0"/>
              <a:t>The Scarlett Letter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0425"/>
            <a:ext cx="7010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cs typeface="+mj-cs"/>
              </a:rPr>
              <a:t>Web 2.0: Glogster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324600" cy="175260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7" name="AutoShape 9"/>
          <p:cNvSpPr>
            <a:spLocks noChangeArrowheads="1"/>
          </p:cNvSpPr>
          <p:nvPr/>
        </p:nvSpPr>
        <p:spPr bwMode="auto">
          <a:xfrm rot="-849458">
            <a:off x="1447800" y="3886200"/>
            <a:ext cx="762000" cy="723900"/>
          </a:xfrm>
          <a:custGeom>
            <a:avLst/>
            <a:gdLst>
              <a:gd name="T0" fmla="*/ 1 w 762000"/>
              <a:gd name="T1" fmla="*/ 276504 h 723900"/>
              <a:gd name="T2" fmla="*/ 291060 w 762000"/>
              <a:gd name="T3" fmla="*/ 276506 h 723900"/>
              <a:gd name="T4" fmla="*/ 381000 w 762000"/>
              <a:gd name="T5" fmla="*/ 0 h 723900"/>
              <a:gd name="T6" fmla="*/ 470940 w 762000"/>
              <a:gd name="T7" fmla="*/ 276506 h 723900"/>
              <a:gd name="T8" fmla="*/ 761999 w 762000"/>
              <a:gd name="T9" fmla="*/ 276504 h 723900"/>
              <a:gd name="T10" fmla="*/ 526526 w 762000"/>
              <a:gd name="T11" fmla="*/ 447393 h 723900"/>
              <a:gd name="T12" fmla="*/ 616470 w 762000"/>
              <a:gd name="T13" fmla="*/ 723898 h 723900"/>
              <a:gd name="T14" fmla="*/ 381000 w 762000"/>
              <a:gd name="T15" fmla="*/ 553007 h 723900"/>
              <a:gd name="T16" fmla="*/ 145530 w 762000"/>
              <a:gd name="T17" fmla="*/ 723898 h 723900"/>
              <a:gd name="T18" fmla="*/ 235474 w 762000"/>
              <a:gd name="T19" fmla="*/ 447393 h 723900"/>
              <a:gd name="T20" fmla="*/ 1 w 762000"/>
              <a:gd name="T21" fmla="*/ 276504 h 7239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762000" h="723900">
                <a:moveTo>
                  <a:pt x="1" y="276504"/>
                </a:moveTo>
                <a:lnTo>
                  <a:pt x="291060" y="276506"/>
                </a:lnTo>
                <a:lnTo>
                  <a:pt x="381000" y="0"/>
                </a:lnTo>
                <a:lnTo>
                  <a:pt x="470940" y="276506"/>
                </a:lnTo>
                <a:lnTo>
                  <a:pt x="761999" y="276504"/>
                </a:lnTo>
                <a:lnTo>
                  <a:pt x="526526" y="447393"/>
                </a:lnTo>
                <a:lnTo>
                  <a:pt x="616470" y="723898"/>
                </a:lnTo>
                <a:lnTo>
                  <a:pt x="381000" y="553007"/>
                </a:lnTo>
                <a:lnTo>
                  <a:pt x="145530" y="723898"/>
                </a:lnTo>
                <a:lnTo>
                  <a:pt x="235474" y="447393"/>
                </a:lnTo>
                <a:lnTo>
                  <a:pt x="1" y="276504"/>
                </a:lnTo>
                <a:close/>
              </a:path>
            </a:pathLst>
          </a:custGeom>
          <a:noFill/>
          <a:ln w="635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</a:t>
            </a:r>
            <a:r>
              <a:rPr lang="ja-JP" altLang="en-US" smtClean="0">
                <a:latin typeface="Arial" pitchFamily="34" charset="0"/>
              </a:rPr>
              <a:t>’</a:t>
            </a:r>
            <a:r>
              <a:rPr lang="en-US" altLang="ja-JP" smtClean="0"/>
              <a:t>s a Glog?</a:t>
            </a:r>
            <a:endParaRPr 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Graffiti blog?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Virtual scrapbook?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Digital poster?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Visual blog?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Virtual expression using video, text, graphics, images, music, and sounds.</a:t>
            </a: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5181600" y="4953000"/>
            <a:ext cx="3352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800" b="1">
                <a:latin typeface="Calibri" pitchFamily="34" charset="0"/>
              </a:rPr>
              <a:t>Oh, let</a:t>
            </a:r>
            <a:r>
              <a:rPr lang="ja-JP" altLang="en-US" sz="2800" b="1">
                <a:latin typeface="Calibri" pitchFamily="34" charset="0"/>
              </a:rPr>
              <a:t>’</a:t>
            </a:r>
            <a:r>
              <a:rPr lang="en-US" altLang="ja-JP" sz="2800" b="1">
                <a:latin typeface="Calibri" pitchFamily="34" charset="0"/>
              </a:rPr>
              <a:t>s just go </a:t>
            </a:r>
            <a:r>
              <a:rPr lang="en-US" altLang="ja-JP" sz="2800" b="1">
                <a:latin typeface="Calibri" pitchFamily="34" charset="0"/>
                <a:hlinkClick r:id="rId2"/>
              </a:rPr>
              <a:t>look</a:t>
            </a:r>
            <a:r>
              <a:rPr lang="en-US" altLang="ja-JP" sz="2800" b="1">
                <a:latin typeface="Calibri" pitchFamily="34" charset="0"/>
              </a:rPr>
              <a:t>.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>
            <a:off x="914400" y="1905000"/>
            <a:ext cx="2286000" cy="0"/>
          </a:xfrm>
          <a:prstGeom prst="line">
            <a:avLst/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914400" y="2438400"/>
            <a:ext cx="3124200" cy="76200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V="1">
            <a:off x="914400" y="3048000"/>
            <a:ext cx="2438400" cy="7620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 flipV="1">
            <a:off x="914400" y="3657600"/>
            <a:ext cx="2057400" cy="0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 animBg="1"/>
      <p:bldP spid="860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Professional Learning Network</a:t>
            </a:r>
          </a:p>
        </p:txBody>
      </p:sp>
      <p:pic>
        <p:nvPicPr>
          <p:cNvPr id="17410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76962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2971800" y="76200"/>
            <a:ext cx="723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Yes, we</a:t>
            </a:r>
            <a:r>
              <a:rPr lang="ja-JP" altLang="en-US" sz="4400" b="1">
                <a:solidFill>
                  <a:schemeClr val="tx2"/>
                </a:solidFill>
              </a:rPr>
              <a:t>’</a:t>
            </a:r>
            <a:r>
              <a:rPr lang="en-US" altLang="ja-JP" sz="4400" b="1">
                <a:solidFill>
                  <a:schemeClr val="tx2"/>
                </a:solidFill>
                <a:latin typeface="Calibri" pitchFamily="34" charset="0"/>
              </a:rPr>
              <a:t>re THAT</a:t>
            </a:r>
            <a:endParaRPr lang="en-US" sz="44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1570038" cy="6858000"/>
          </a:xfrm>
          <a:prstGeom prst="rect">
            <a:avLst/>
          </a:prstGeom>
          <a:noFill/>
          <a:ln w="508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24119">
            <a:off x="3124200" y="3429000"/>
            <a:ext cx="2590800" cy="2181225"/>
          </a:xfrm>
          <a:prstGeom prst="rect">
            <a:avLst/>
          </a:prstGeom>
          <a:noFill/>
          <a:ln w="508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50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867400"/>
            <a:ext cx="3219450" cy="952500"/>
          </a:xfrm>
          <a:prstGeom prst="rect">
            <a:avLst/>
          </a:prstGeom>
          <a:noFill/>
          <a:ln w="508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500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0813">
            <a:off x="5595938" y="2133600"/>
            <a:ext cx="3548062" cy="2246313"/>
          </a:xfrm>
          <a:prstGeom prst="rect">
            <a:avLst/>
          </a:prstGeom>
          <a:noFill/>
          <a:ln w="508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5002" name="Picture 10"/>
          <p:cNvPicPr>
            <a:picLocks noChangeAspect="1" noChangeArrowheads="1"/>
          </p:cNvPicPr>
          <p:nvPr/>
        </p:nvPicPr>
        <p:blipFill>
          <a:blip r:embed="rId6">
            <a:lum bright="-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6504">
            <a:off x="3048000" y="1066800"/>
            <a:ext cx="1560513" cy="2300288"/>
          </a:xfrm>
          <a:prstGeom prst="rect">
            <a:avLst/>
          </a:prstGeom>
          <a:noFill/>
          <a:ln w="508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500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362261">
            <a:off x="6162675" y="4708525"/>
            <a:ext cx="2667000" cy="1811338"/>
          </a:xfrm>
          <a:prstGeom prst="rect">
            <a:avLst/>
          </a:prstGeom>
          <a:noFill/>
          <a:ln w="508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>
            <a:hlinkClick r:id="" action="ppaction://noaction">
              <a:snd r:embed="rId8" name="Mike.wav"/>
            </a:hlinkClick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19600" y="1778000"/>
            <a:ext cx="1384300" cy="1847850"/>
          </a:xfrm>
          <a:prstGeom prst="rect">
            <a:avLst/>
          </a:prstGeom>
          <a:ln w="12700" cmpd="sng">
            <a:solidFill>
              <a:schemeClr val="bg1">
                <a:lumMod val="65000"/>
              </a:schemeClr>
            </a:solidFill>
          </a:ln>
        </p:spPr>
      </p:pic>
      <p:sp>
        <p:nvSpPr>
          <p:cNvPr id="5131" name="TextBox 2"/>
          <p:cNvSpPr txBox="1">
            <a:spLocks noChangeArrowheads="1"/>
          </p:cNvSpPr>
          <p:nvPr/>
        </p:nvSpPr>
        <p:spPr bwMode="auto">
          <a:xfrm>
            <a:off x="9398000" y="55451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5132" name="Picture 2" descr="DE_POS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81600" y="1066800"/>
            <a:ext cx="3673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hlinkClick r:id="rId2" action="ppaction://hlinkfile"/>
              </a:rPr>
              <a:t>A Special Message</a:t>
            </a:r>
            <a:r>
              <a:rPr lang="en-US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Professional Learning Network</a:t>
            </a:r>
          </a:p>
        </p:txBody>
      </p:sp>
      <p:pic>
        <p:nvPicPr>
          <p:cNvPr id="7170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6962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" name="Mission_Possible__Approaching_the_Library.flv.mov">
            <a:hlinkClick r:id="" action="ppaction://media"/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838200"/>
            <a:ext cx="6604000" cy="4953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Introductions to the Library</a:t>
            </a:r>
            <a:endParaRPr lang="en-US" dirty="0"/>
          </a:p>
        </p:txBody>
      </p:sp>
      <p:pic>
        <p:nvPicPr>
          <p:cNvPr id="1945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7950"/>
            <a:ext cx="792480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Modern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 advanced search to access relevant resources on:</a:t>
            </a:r>
          </a:p>
          <a:p>
            <a:pPr lvl="1"/>
            <a:r>
              <a:rPr lang="en-US" smtClean="0"/>
              <a:t>Research</a:t>
            </a:r>
          </a:p>
          <a:p>
            <a:pPr lvl="1"/>
            <a:r>
              <a:rPr lang="en-US" smtClean="0"/>
              <a:t>Internet</a:t>
            </a:r>
          </a:p>
          <a:p>
            <a:pPr lvl="1"/>
            <a:r>
              <a:rPr lang="en-US" smtClean="0"/>
              <a:t>Internet safety</a:t>
            </a:r>
          </a:p>
          <a:p>
            <a:pPr lvl="1"/>
            <a:endParaRPr lang="en-US" smtClean="0"/>
          </a:p>
          <a:p>
            <a:pPr algn="r">
              <a:buFontTx/>
              <a:buNone/>
            </a:pPr>
            <a:r>
              <a:rPr lang="en-US" smtClean="0"/>
              <a:t>Here</a:t>
            </a:r>
            <a:r>
              <a:rPr lang="en-US" altLang="en-US" smtClean="0"/>
              <a:t>’</a:t>
            </a:r>
            <a:r>
              <a:rPr lang="en-US" smtClean="0"/>
              <a:t>s how...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  <p:pic>
        <p:nvPicPr>
          <p:cNvPr id="8195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896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3274</TotalTime>
  <Words>235</Words>
  <Application>Microsoft Office PowerPoint</Application>
  <PresentationFormat>On-screen Show (4:3)</PresentationFormat>
  <Paragraphs>70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ＭＳ Ｐゴシック</vt:lpstr>
      <vt:lpstr>Calibri</vt:lpstr>
      <vt:lpstr>Default Design</vt:lpstr>
      <vt:lpstr>Library, Literacy, and Literature Resources  from Discovery Education STREAMING</vt:lpstr>
      <vt:lpstr>Slide 2</vt:lpstr>
      <vt:lpstr>Slide 3</vt:lpstr>
      <vt:lpstr>A Special Message…</vt:lpstr>
      <vt:lpstr>Professional Learning Network</vt:lpstr>
      <vt:lpstr>Slide 6</vt:lpstr>
      <vt:lpstr>Introductions to the Library</vt:lpstr>
      <vt:lpstr>Modern Resources</vt:lpstr>
      <vt:lpstr>Slide 9</vt:lpstr>
      <vt:lpstr>Slide 10</vt:lpstr>
      <vt:lpstr>Slide 11</vt:lpstr>
      <vt:lpstr>Literacy</vt:lpstr>
      <vt:lpstr>Motivating Readers</vt:lpstr>
      <vt:lpstr>Songs that Help  English Language Learners</vt:lpstr>
      <vt:lpstr>Sound Effects</vt:lpstr>
      <vt:lpstr>Slide 16</vt:lpstr>
      <vt:lpstr>Who loves Weston Woods?</vt:lpstr>
      <vt:lpstr>Closed Captioning Included</vt:lpstr>
      <vt:lpstr>Why should we use  Closed Captioning?</vt:lpstr>
      <vt:lpstr>Filter for Closed Captioned titles</vt:lpstr>
      <vt:lpstr>Great Books Series</vt:lpstr>
      <vt:lpstr>Web 2.0: Glogster</vt:lpstr>
      <vt:lpstr>What’s a Glog?</vt:lpstr>
      <vt:lpstr>Professional Learning Network</vt:lpstr>
    </vt:vector>
  </TitlesOfParts>
  <Manager/>
  <Company>Discovery Communications, Inc.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lhopkins</dc:creator>
  <cp:keywords/>
  <dc:description/>
  <cp:lastModifiedBy>etrowbridge</cp:lastModifiedBy>
  <cp:revision>129</cp:revision>
  <dcterms:created xsi:type="dcterms:W3CDTF">2009-09-11T00:20:00Z</dcterms:created>
  <dcterms:modified xsi:type="dcterms:W3CDTF">2012-08-14T17:22:05Z</dcterms:modified>
  <cp:category/>
</cp:coreProperties>
</file>